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7" r:id="rId4"/>
    <p:sldId id="259" r:id="rId5"/>
    <p:sldId id="262" r:id="rId6"/>
    <p:sldId id="263" r:id="rId7"/>
    <p:sldId id="264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EB2A-08C5-CC45-920A-5E9DD54AC7D4}" type="datetimeFigureOut">
              <a:rPr lang="en-US" smtClean="0"/>
              <a:t>6/10/2013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B583-459E-E04A-A0CA-81CC2E2B6C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EB2A-08C5-CC45-920A-5E9DD54AC7D4}" type="datetimeFigureOut">
              <a:rPr lang="en-US" smtClean="0"/>
              <a:t>6/10/2013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B583-459E-E04A-A0CA-81CC2E2B6C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EB2A-08C5-CC45-920A-5E9DD54AC7D4}" type="datetimeFigureOut">
              <a:rPr lang="en-US" smtClean="0"/>
              <a:t>6/10/2013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B583-459E-E04A-A0CA-81CC2E2B6C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EB2A-08C5-CC45-920A-5E9DD54AC7D4}" type="datetimeFigureOut">
              <a:rPr lang="en-US" smtClean="0"/>
              <a:t>6/10/2013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B583-459E-E04A-A0CA-81CC2E2B6C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EB2A-08C5-CC45-920A-5E9DD54AC7D4}" type="datetimeFigureOut">
              <a:rPr lang="en-US" smtClean="0"/>
              <a:t>6/10/2013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B583-459E-E04A-A0CA-81CC2E2B6C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EB2A-08C5-CC45-920A-5E9DD54AC7D4}" type="datetimeFigureOut">
              <a:rPr lang="en-US" smtClean="0"/>
              <a:t>6/10/2013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B583-459E-E04A-A0CA-81CC2E2B6C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EB2A-08C5-CC45-920A-5E9DD54AC7D4}" type="datetimeFigureOut">
              <a:rPr lang="en-US" smtClean="0"/>
              <a:t>6/10/2013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B583-459E-E04A-A0CA-81CC2E2B6C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EB2A-08C5-CC45-920A-5E9DD54AC7D4}" type="datetimeFigureOut">
              <a:rPr lang="en-US" smtClean="0"/>
              <a:t>6/10/2013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B583-459E-E04A-A0CA-81CC2E2B6C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EB2A-08C5-CC45-920A-5E9DD54AC7D4}" type="datetimeFigureOut">
              <a:rPr lang="en-US" smtClean="0"/>
              <a:t>6/10/2013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B583-459E-E04A-A0CA-81CC2E2B6C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EB2A-08C5-CC45-920A-5E9DD54AC7D4}" type="datetimeFigureOut">
              <a:rPr lang="en-US" smtClean="0"/>
              <a:t>6/10/2013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B583-459E-E04A-A0CA-81CC2E2B6C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EB2A-08C5-CC45-920A-5E9DD54AC7D4}" type="datetimeFigureOut">
              <a:rPr lang="en-US" smtClean="0"/>
              <a:t>6/10/2013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B583-459E-E04A-A0CA-81CC2E2B6C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6EB2A-08C5-CC45-920A-5E9DD54AC7D4}" type="datetimeFigureOut">
              <a:rPr lang="en-US" smtClean="0"/>
              <a:t>6/10/2013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DB583-459E-E04A-A0CA-81CC2E2B6CC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98292" y="1085064"/>
            <a:ext cx="61129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cs typeface="Arial"/>
              </a:rPr>
              <a:t>Aliant Payment systems, </a:t>
            </a:r>
            <a:r>
              <a:rPr lang="en-US" sz="4800" b="1" cap="al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cs typeface="Arial"/>
              </a:rPr>
              <a:t>inc.</a:t>
            </a:r>
            <a:endParaRPr lang="en-US" sz="48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3384" y="3682602"/>
            <a:ext cx="55790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cs typeface="Arial"/>
              </a:rPr>
              <a:t>The best solution for your Independent Sales Organization!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0148" y="1255924"/>
            <a:ext cx="4461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  <a:t>Our Mission is Simple: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65244" y="1961004"/>
            <a:ext cx="70618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en-US" dirty="0">
                <a:solidFill>
                  <a:srgbClr val="002060"/>
                </a:solidFill>
                <a:latin typeface="Gill Sans MT" panose="020B0502020104020203" pitchFamily="34" charset="0"/>
              </a:rPr>
              <a:t>Helping Businesses…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dirty="0">
              <a:solidFill>
                <a:srgbClr val="002060"/>
              </a:solidFill>
              <a:latin typeface="Gill Sans MT" panose="020B0502020104020203" pitchFamily="34" charset="0"/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  <a:latin typeface="Gill Sans MT" panose="020B0502020104020203" pitchFamily="34" charset="0"/>
              </a:rPr>
              <a:t> Increase revenues and profit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  <a:latin typeface="Gill Sans MT" panose="020B0502020104020203" pitchFamily="34" charset="0"/>
              </a:rPr>
              <a:t> Improve customer loyalty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  <a:latin typeface="Gill Sans MT" panose="020B0502020104020203" pitchFamily="34" charset="0"/>
              </a:rPr>
              <a:t> Reduce operating costs and overhead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dirty="0">
              <a:solidFill>
                <a:srgbClr val="002060"/>
              </a:solidFill>
              <a:latin typeface="Gill Sans MT" panose="020B0502020104020203" pitchFamily="34" charset="0"/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dirty="0">
              <a:solidFill>
                <a:srgbClr val="002060"/>
              </a:solidFill>
              <a:latin typeface="Gill Sans MT" panose="020B0502020104020203" pitchFamily="34" charset="0"/>
            </a:endParaRP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dirty="0">
                <a:solidFill>
                  <a:srgbClr val="002060"/>
                </a:solidFill>
                <a:latin typeface="Gill Sans MT" panose="020B0502020104020203" pitchFamily="34" charset="0"/>
              </a:rPr>
              <a:t>...By providing products and services to achieve these goals and gain superb customer service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1353" y="165253"/>
            <a:ext cx="2478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Our Mission Statement</a:t>
            </a:r>
          </a:p>
        </p:txBody>
      </p:sp>
    </p:spTree>
    <p:extLst>
      <p:ext uri="{BB962C8B-B14F-4D97-AF65-F5344CB8AC3E}">
        <p14:creationId xmlns:p14="http://schemas.microsoft.com/office/powerpoint/2010/main" val="10002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7452" y="1098010"/>
            <a:ext cx="70618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  <a:t>Aliant Payment Systems has been providing electronic payment processing services for large and small merchants throughout the United States since 1996.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47452" y="2809302"/>
            <a:ext cx="74474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  <a:latin typeface="Gill Sans MT" panose="020B0502020104020203" pitchFamily="34" charset="0"/>
              </a:rPr>
              <a:t>APS Inc. is a registered ISO MSP of First Data Corporation.</a:t>
            </a:r>
          </a:p>
          <a:p>
            <a:pPr marL="285750" indent="-28575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  <a:latin typeface="Gill Sans MT" panose="020B0502020104020203" pitchFamily="34" charset="0"/>
              </a:rPr>
              <a:t>APS offers complete processing solutions for Retail, Restaurant, Professional Services, Hospitality, e-Commerce, and many other industries.</a:t>
            </a:r>
          </a:p>
          <a:p>
            <a:pPr marL="285750" indent="-28575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  <a:latin typeface="Gill Sans MT" panose="020B0502020104020203" pitchFamily="34" charset="0"/>
              </a:rPr>
              <a:t>APS offers a complete line of credit card equipment, software options and web based tools for your processing needs.</a:t>
            </a:r>
          </a:p>
          <a:p>
            <a:pPr marL="285750" indent="-28575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  <a:latin typeface="Gill Sans MT" panose="020B0502020104020203" pitchFamily="34" charset="0"/>
              </a:rPr>
              <a:t>Recognized as a leader in Payment Solutions. </a:t>
            </a:r>
          </a:p>
          <a:p>
            <a:pPr marL="285750" indent="-28575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  <a:latin typeface="Gill Sans MT" panose="020B0502020104020203" pitchFamily="34" charset="0"/>
              </a:rPr>
              <a:t>Locally based sales representatives available to offer Personalized Customer Service.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1354" y="165253"/>
            <a:ext cx="1795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Benefits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3512" y="1823946"/>
            <a:ext cx="2756105" cy="2377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215" y="2703265"/>
            <a:ext cx="1436285" cy="37490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21471" y="757917"/>
            <a:ext cx="4461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  <a:latin typeface="Gill Sans MT" panose="020B0502020104020203" pitchFamily="34" charset="0"/>
              </a:rPr>
              <a:t>Major Credit Card Processing 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  <a:latin typeface="Gill Sans MT" panose="020B0502020104020203" pitchFamily="34" charset="0"/>
              </a:rPr>
              <a:t>Debit Card Processing 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  <a:latin typeface="Gill Sans MT" panose="020B0502020104020203" pitchFamily="34" charset="0"/>
              </a:rPr>
              <a:t>Check Conversion &amp; Guarantee 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  <a:latin typeface="Gill Sans MT" panose="020B0502020104020203" pitchFamily="34" charset="0"/>
              </a:rPr>
              <a:t>American Express </a:t>
            </a:r>
            <a:r>
              <a:rPr lang="en-US" dirty="0" err="1">
                <a:solidFill>
                  <a:srgbClr val="002060"/>
                </a:solidFill>
                <a:latin typeface="Gill Sans MT" panose="020B0502020104020203" pitchFamily="34" charset="0"/>
              </a:rPr>
              <a:t>OnePoint</a:t>
            </a:r>
            <a:r>
              <a:rPr lang="en-US" dirty="0">
                <a:solidFill>
                  <a:srgbClr val="002060"/>
                </a:solidFill>
                <a:latin typeface="Gill Sans MT" panose="020B0502020104020203" pitchFamily="34" charset="0"/>
              </a:rPr>
              <a:t> 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  <a:latin typeface="Gill Sans MT" panose="020B0502020104020203" pitchFamily="34" charset="0"/>
              </a:rPr>
              <a:t>ACH Processing 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  <a:latin typeface="Gill Sans MT" panose="020B0502020104020203" pitchFamily="34" charset="0"/>
              </a:rPr>
              <a:t>Internet Payment Gateway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81319" y="765302"/>
            <a:ext cx="37457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  <a:latin typeface="Gill Sans MT" panose="020B0502020104020203" pitchFamily="34" charset="0"/>
              </a:rPr>
              <a:t>Mobile Phone Processing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  <a:latin typeface="Gill Sans MT" panose="020B0502020104020203" pitchFamily="34" charset="0"/>
              </a:rPr>
              <a:t>Wireless Terminal Processing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  <a:latin typeface="Gill Sans MT" panose="020B0502020104020203" pitchFamily="34" charset="0"/>
              </a:rPr>
              <a:t>Electronic Benefits (EBT)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  <a:latin typeface="Gill Sans MT" panose="020B0502020104020203" pitchFamily="34" charset="0"/>
              </a:rPr>
              <a:t>ATM Machines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  <a:latin typeface="Gill Sans MT" panose="020B0502020104020203" pitchFamily="34" charset="0"/>
              </a:rPr>
              <a:t>Gift Card Production &amp; Processing 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1354" y="165253"/>
            <a:ext cx="1795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Benefits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8427" y="3871185"/>
            <a:ext cx="1676545" cy="11034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5768" y="2200345"/>
            <a:ext cx="2444338" cy="23774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1601" y="4477673"/>
            <a:ext cx="2365453" cy="8413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5632" y="3627324"/>
            <a:ext cx="1280271" cy="4877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84925" y="2413420"/>
            <a:ext cx="835224" cy="4267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27280" y="3669214"/>
            <a:ext cx="1905066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65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69046"/>
            <a:ext cx="3840480" cy="25603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1353" y="165253"/>
            <a:ext cx="2478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Benefits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4913" y="1372308"/>
            <a:ext cx="691859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Dedicated Relationship Manager</a:t>
            </a:r>
          </a:p>
          <a:p>
            <a:pPr marL="285750" indent="-28575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Aliant Wholesale ISO Approves all applications submitted Liberal Underwriting</a:t>
            </a:r>
          </a:p>
          <a:p>
            <a:pPr marL="285750" indent="-28575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All Sales and Marketing Materials Available:</a:t>
            </a:r>
          </a:p>
          <a:p>
            <a:pPr marL="742950" lvl="1" indent="-28575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  <a:latin typeface="Gill Sans MT" panose="020B0502020104020203" pitchFamily="34" charset="0"/>
              </a:rPr>
              <a:t>	</a:t>
            </a:r>
            <a:r>
              <a:rPr lang="en-US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PowerPoint</a:t>
            </a:r>
          </a:p>
          <a:p>
            <a:pPr marL="742950" lvl="1" indent="-28575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	Logo</a:t>
            </a:r>
          </a:p>
          <a:p>
            <a:pPr marL="742950" lvl="1" indent="-28575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	Business Cards</a:t>
            </a:r>
          </a:p>
          <a:p>
            <a:pPr marL="742950" lvl="1" indent="-28575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	Website</a:t>
            </a:r>
          </a:p>
          <a:p>
            <a:pPr marL="742950" lvl="1" indent="-28575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	Etc…</a:t>
            </a:r>
          </a:p>
          <a:p>
            <a:pPr marL="285750" indent="-28575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Complete ISO Back-Office Support:</a:t>
            </a:r>
          </a:p>
          <a:p>
            <a:pPr marL="742950" lvl="1" indent="-28575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  <a:latin typeface="Gill Sans MT" panose="020B0502020104020203" pitchFamily="34" charset="0"/>
              </a:rPr>
              <a:t>	</a:t>
            </a:r>
            <a:r>
              <a:rPr lang="en-US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Direct Customer Service</a:t>
            </a:r>
          </a:p>
          <a:p>
            <a:pPr marL="742950" lvl="1" indent="-28575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	Data Entry</a:t>
            </a:r>
          </a:p>
          <a:p>
            <a:pPr marL="742950" lvl="1" indent="-28575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	Electronic Apps</a:t>
            </a:r>
          </a:p>
          <a:p>
            <a:pPr marL="742950" lvl="1" indent="-28575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	Equipment Deployment</a:t>
            </a:r>
          </a:p>
          <a:p>
            <a:pPr marL="742950" lvl="1" indent="-28575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	Gateway &amp; Mobile Processing Apps</a:t>
            </a:r>
          </a:p>
          <a:p>
            <a:pPr marL="742950" lvl="1" indent="-28575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	Equipment Leasing</a:t>
            </a:r>
          </a:p>
          <a:p>
            <a:pPr marL="742950" lvl="1" indent="-28575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	Online Residual Reporting</a:t>
            </a:r>
            <a:endParaRPr lang="en-US" dirty="0">
              <a:solidFill>
                <a:srgbClr val="002060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5081" y="618429"/>
            <a:ext cx="7238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  <a:t>When your Independent Sales Organization teams up with Aliant…. 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53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2179" y="4594294"/>
            <a:ext cx="1666875" cy="1371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1353" y="165253"/>
            <a:ext cx="2478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Benefits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8641" y="1307550"/>
            <a:ext cx="33931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Sales Techniques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Sales Training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Statement Analysis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Proposal Templates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Marketing Pieces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Strategic Alliances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Sales Webinars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Weekly “IN THE BIZ” Updates on the Merchant Industry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Call Center Management Techniques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Access to Aliant Vendors with Preferred Pricing</a:t>
            </a:r>
            <a:endParaRPr lang="en-US" dirty="0">
              <a:solidFill>
                <a:srgbClr val="002060"/>
              </a:solidFill>
              <a:latin typeface="Gill Sans MT" panose="020B05020201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149" y="936694"/>
            <a:ext cx="5115528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64396" y="476553"/>
            <a:ext cx="5552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  <a:t>Aliant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  <a:t>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  <a:t>helps you Grow your ISO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751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4573" y="165253"/>
            <a:ext cx="2478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Incentives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8296" y="1543853"/>
            <a:ext cx="2213040" cy="42005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7155" y="1511955"/>
            <a:ext cx="2919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Friendly- yet Aggressive Sales Competitions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dirty="0" smtClean="0">
              <a:solidFill>
                <a:srgbClr val="002060"/>
              </a:solidFill>
              <a:latin typeface="Gill Sans MT" panose="020B0502020104020203" pitchFamily="34" charset="0"/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dirty="0" smtClean="0">
              <a:solidFill>
                <a:srgbClr val="002060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83007" y="1402306"/>
            <a:ext cx="2489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Trips and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Give-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aways</a:t>
            </a:r>
            <a:endParaRPr 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dirty="0">
              <a:solidFill>
                <a:srgbClr val="002060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66940" y="694063"/>
            <a:ext cx="5860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7155" y="4867272"/>
            <a:ext cx="2573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Earn Points for Prizes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83007" y="4854072"/>
            <a:ext cx="27211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Call Center Recognition for Monthly/Quarterly Sales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66940" y="694063"/>
            <a:ext cx="6499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  <a:t>By Teaming Up with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  <a:t>Aliant… 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  <a:t>WE all Win!!!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Gill Sans MT" panose="020B050202010402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912" y="2150921"/>
            <a:ext cx="1901489" cy="23774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97" y="2797639"/>
            <a:ext cx="2514185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6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30495" y="2517783"/>
            <a:ext cx="5579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cs typeface="Arial"/>
              </a:rPr>
              <a:t>Thank you!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5159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297</Words>
  <Application>Microsoft Office PowerPoint</Application>
  <PresentationFormat>On-screen Show (4:3)</PresentationFormat>
  <Paragraphs>68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Gill Sans MT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Alexandra Kiss</dc:creator>
  <cp:lastModifiedBy>ERIC BROWN</cp:lastModifiedBy>
  <cp:revision>28</cp:revision>
  <dcterms:created xsi:type="dcterms:W3CDTF">2013-02-26T15:19:58Z</dcterms:created>
  <dcterms:modified xsi:type="dcterms:W3CDTF">2013-06-10T18:07:00Z</dcterms:modified>
</cp:coreProperties>
</file>